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F5BC1DD-8CA4-40FD-9E3C-5C8597A17696}">
  <a:tblStyle styleId="{7F5BC1DD-8CA4-40FD-9E3C-5C8597A17696}"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72df51e504_0_65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72df51e504_0_6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732746b1f0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732746b1f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72df51e504_0_13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72df51e504_0_13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{7F5BC1DD-8CA4-40FD-9E3C-5C8597A17696}</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3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0" y="0"/>
          <a:ext cx="3000000" cy="3000000"/>
        </p:xfrm>
        <a:graphic>
          <a:graphicData uri="http://schemas.openxmlformats.org/drawingml/2006/table">
            <a:tbl>
              <a:tblPr bandRow="1" firstRow="1">
                <a:noFill/>
                <a:tableStyleId>{7F5BC1DD-8CA4-40FD-9E3C-5C8597A17696}</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practice of maintaining and protecting the aspects of a culture, including both tangible and intangible elements, for future generations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500">
                          <a:latin typeface="Inter"/>
                          <a:ea typeface="Inter"/>
                          <a:cs typeface="Inter"/>
                          <a:sym typeface="Inter"/>
                        </a:rPr>
                        <a:t>“... the preservation of this irreplaceable heritage is in the public interest so that its vital legacy of cultural, educational, aesthetic, inspirational, economic, and energy benefits will be maintained and enriched for future generations of Americans.”</a:t>
                      </a:r>
                      <a:endParaRPr sz="1500">
                        <a:latin typeface="Inter"/>
                        <a:ea typeface="Inter"/>
                        <a:cs typeface="Inter"/>
                        <a:sym typeface="Inter"/>
                      </a:endParaRPr>
                    </a:p>
                    <a:p>
                      <a:pPr indent="-323850" lvl="0" marL="457200" marR="0" rtl="0" algn="r">
                        <a:spcBef>
                          <a:spcPts val="0"/>
                        </a:spcBef>
                        <a:spcAft>
                          <a:spcPts val="0"/>
                        </a:spcAft>
                        <a:buSzPts val="1500"/>
                        <a:buFont typeface="Inter"/>
                        <a:buChar char="-"/>
                      </a:pPr>
                      <a:r>
                        <a:rPr lang="en" sz="1500">
                          <a:latin typeface="Inter"/>
                          <a:ea typeface="Inter"/>
                          <a:cs typeface="Inter"/>
                          <a:sym typeface="Inter"/>
                        </a:rPr>
                        <a:t>U.S. Congress, National Historic Preservation Act, 1966.</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81" name="Google Shape;81;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Plus Jakarta Sans"/>
                <a:ea typeface="Plus Jakarta Sans"/>
                <a:cs typeface="Plus Jakarta Sans"/>
                <a:sym typeface="Plus Jakarta Sans"/>
              </a:rPr>
              <a:t>Cultural Preservation</a:t>
            </a:r>
            <a:endParaRPr b="1" sz="23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2" name="Google Shape;82;p1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nvSpPr>
        <p:spPr>
          <a:xfrm>
            <a:off x="5169750" y="12875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Why might people have different opinions about including cultural history in public art? How could the artist and community work together to make the mural reflect both tradition and the present?</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a:solidFill>
                <a:srgbClr val="E95C3D"/>
              </a:solidFill>
              <a:latin typeface="Inter"/>
              <a:ea typeface="Inter"/>
              <a:cs typeface="Inter"/>
              <a:sym typeface="Inter"/>
            </a:endParaRPr>
          </a:p>
        </p:txBody>
      </p:sp>
      <p:sp>
        <p:nvSpPr>
          <p:cNvPr id="88" name="Google Shape;88;p1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89" name="Google Shape;89;p18"/>
          <p:cNvSpPr txBox="1"/>
          <p:nvPr/>
        </p:nvSpPr>
        <p:spPr>
          <a:xfrm>
            <a:off x="154450" y="143025"/>
            <a:ext cx="4417500" cy="1750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The Neighborhood Mural</a:t>
            </a:r>
            <a:endParaRPr b="1">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a:solidFill>
                  <a:schemeClr val="dk1"/>
                </a:solidFill>
                <a:latin typeface="Inter"/>
                <a:ea typeface="Inter"/>
                <a:cs typeface="Inter"/>
                <a:sym typeface="Inter"/>
              </a:rPr>
              <a:t>A local artist is creating a mural in your neighborhood. Some community members want it to show local traditions, history, and culture. Others say it should be more modern or just something "cool" to look at. Tensions rise over what the mural should represent.</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000">
                <a:solidFill>
                  <a:schemeClr val="dk1"/>
                </a:solidFill>
                <a:latin typeface="Inter"/>
                <a:ea typeface="Inter"/>
                <a:cs typeface="Inter"/>
                <a:sym typeface="Inter"/>
              </a:rPr>
              <a:t>Image generated by AI</a:t>
            </a:r>
            <a:endParaRPr sz="10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2"/>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p:txBody>
      </p:sp>
      <p:pic>
        <p:nvPicPr>
          <p:cNvPr id="90" name="Google Shape;90;p18"/>
          <p:cNvPicPr preferRelativeResize="0"/>
          <p:nvPr/>
        </p:nvPicPr>
        <p:blipFill>
          <a:blip r:embed="rId3">
            <a:alphaModFix/>
          </a:blip>
          <a:stretch>
            <a:fillRect/>
          </a:stretch>
        </p:blipFill>
        <p:spPr>
          <a:xfrm>
            <a:off x="819839" y="1969725"/>
            <a:ext cx="3086726" cy="20578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